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305" r:id="rId3"/>
    <p:sldId id="306" r:id="rId4"/>
    <p:sldId id="297" r:id="rId5"/>
    <p:sldId id="313" r:id="rId6"/>
    <p:sldId id="315" r:id="rId7"/>
    <p:sldId id="316" r:id="rId8"/>
    <p:sldId id="314" r:id="rId9"/>
    <p:sldId id="317" r:id="rId10"/>
    <p:sldId id="303" r:id="rId11"/>
    <p:sldId id="318" r:id="rId12"/>
    <p:sldId id="321" r:id="rId13"/>
    <p:sldId id="319" r:id="rId14"/>
    <p:sldId id="309" r:id="rId15"/>
    <p:sldId id="311" r:id="rId16"/>
    <p:sldId id="312" r:id="rId17"/>
    <p:sldId id="323" r:id="rId18"/>
    <p:sldId id="324" r:id="rId19"/>
    <p:sldId id="325" r:id="rId20"/>
    <p:sldId id="310" r:id="rId21"/>
    <p:sldId id="322" r:id="rId22"/>
    <p:sldId id="326" r:id="rId23"/>
    <p:sldId id="320" r:id="rId24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48B3"/>
    <a:srgbClr val="5C2884"/>
    <a:srgbClr val="CC99FF"/>
    <a:srgbClr val="CCCCFF"/>
    <a:srgbClr val="6666FF"/>
    <a:srgbClr val="7D49BD"/>
    <a:srgbClr val="FFFFCC"/>
    <a:srgbClr val="B874BA"/>
    <a:srgbClr val="FECBFF"/>
    <a:srgbClr val="D5A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16" autoAdjust="0"/>
    <p:restoredTop sz="96323" autoAdjust="0"/>
  </p:normalViewPr>
  <p:slideViewPr>
    <p:cSldViewPr snapToGrid="0">
      <p:cViewPr varScale="1">
        <p:scale>
          <a:sx n="109" d="100"/>
          <a:sy n="109" d="100"/>
        </p:scale>
        <p:origin x="1122" y="9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40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858DC3B-7D23-47A9-A91B-3B9DC6F09D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B259B05-5939-4010-97B8-9979FBF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B93E2-730B-4087-BE65-FAC72BA1345F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F7B065-5CC5-4F6C-BFCD-B18726670F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210EB9-9AD6-47F1-B953-28FFAB8E18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E6050-23CA-46EB-949A-00B7AC90EC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266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03F45-0B41-2941-BC22-D289E776DBC9}" type="datetimeFigureOut">
              <a:rPr lang="de-DE" smtClean="0"/>
              <a:t>17.06.2025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47D65-4EFB-154D-A1C2-0C3F0E363B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33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47D65-4EFB-154D-A1C2-0C3F0E363BA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1943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16A31-75E0-A35A-95D4-C7296DFD8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6DFC2C7-0A69-F4FD-A2ED-8A7C09C0B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64A4D8-3683-766F-4DE1-48C1AD705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531ED8-FFE1-2311-8AD0-B3080E94B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47D65-4EFB-154D-A1C2-0C3F0E363BA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976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6062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D4607-439F-9738-B205-46808DA93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18CF306-80E2-A10F-4107-19127C358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B4214D5-99C6-BA23-521F-BE58E1A32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400" dirty="0"/>
              <a:t>WS?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CBF0FC-9C56-902F-9333-96B158AC4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47D65-4EFB-154D-A1C2-0C3F0E363BA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428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203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4715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3459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A2B8F-E4E8-83EC-4849-6F3A399F3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CF2C18-1E0F-7656-1F78-DD4E37A66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F635C5-FD57-EAC8-084A-DDE60114A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1545E7-202B-2FE8-0A81-B06CD6BF9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711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6941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7536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7934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A2B8F-E4E8-83EC-4849-6F3A399F3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2CF2C18-1E0F-7656-1F78-DD4E37A66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F635C5-FD57-EAC8-084A-DDE60114A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1545E7-202B-2FE8-0A81-B06CD6BF9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473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2BD4A-7A51-AF70-F144-85995744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C78AEE-617B-51B0-2F4F-317B883F3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5A3D18-A5BD-A01B-71A1-51FC6C3B0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B83604-C73D-A450-5F4C-64916E088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2418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2BD4A-7A51-AF70-F144-85995744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C78AEE-617B-51B0-2F4F-317B883F3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5A3D18-A5BD-A01B-71A1-51FC6C3B0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B83604-C73D-A450-5F4C-64916E088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1259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2BD4A-7A51-AF70-F144-85995744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C78AEE-617B-51B0-2F4F-317B883F3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5A3D18-A5BD-A01B-71A1-51FC6C3B0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B83604-C73D-A450-5F4C-64916E088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4859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2BD4A-7A51-AF70-F144-85995744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C78AEE-617B-51B0-2F4F-317B883F3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5A3D18-A5BD-A01B-71A1-51FC6C3B0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Sie sind alle als Mitglieder kostenlos aufgenommen bis Ende Jahr,  das </a:t>
            </a:r>
            <a:r>
              <a:rPr lang="de-DE"/>
              <a:t>freut uns?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B83604-C73D-A450-5F4C-64916E088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833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062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2BD4A-7A51-AF70-F144-85995744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DC78AEE-617B-51B0-2F4F-317B883F3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5A3D18-A5BD-A01B-71A1-51FC6C3B0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B83604-C73D-A450-5F4C-64916E088A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1975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508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7288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7244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5148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A339-63BE-8066-3CF9-48E5731FE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52F459-0AA0-E95F-25A1-76A05799E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C63DE5-CFE3-E7FD-7B3C-9A8BA845F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1BF87-8F27-6E4A-0D2A-953CBA8C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696C4D-D1C1-4B98-B7EB-AC1FC332248E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976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F0A2E-49D6-4A2D-81B7-8A49D76C2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FB0FE89-9921-4107-9A2E-146666ABF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FBFBA3-F1FD-43A3-A934-D40856EDE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8737B6-7F51-4A70-A2E5-864A7F91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ED738F-6772-4CDD-83CB-E2A7C45DE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581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6A41E-98E3-433C-A953-7A892808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1BD3A4F-EFCF-4030-94ED-9EF87F155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6C7A0D-BD39-4F89-AE43-460464ED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E3F0C6-8355-453A-88AF-1B94DC98A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4B5463-7569-45AF-9440-90A0E6ADD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250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967EEDC-85C8-4044-AB65-23167181BE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FC3F1EB-245A-4D22-938B-D3C59A338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0CC256-F6EE-42DC-B93F-A0BC61305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BBA154-D00F-4D97-8D41-0F75E9AC3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1A6943-53E2-4204-8C83-2042E113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238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79461-F041-400C-9D6F-418FCFD5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F05121-54CB-47D0-86A7-48483D44A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F616B1-C464-4170-99E3-B51563D2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602A00-34CE-4D1D-983D-2F53F828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699F2F-F35C-4D41-9AB7-67FB9BBA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975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627285-8412-45E2-961B-9AD11F85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5C4777-F1D5-4FCC-9C04-EDE1DE2ED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78EC1A-A7CD-4D82-B065-3E6B2F5A0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AE551B-8423-4A26-A325-487AA18A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4A2CD9-BFC7-4B74-B890-0BDF4BCC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944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8BE03-9182-4EB8-9440-4A3898C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06DA77-BD3E-408D-9666-E96B54625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96A89E-DF36-4FC4-ABD9-780FCACDD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FE9AC2C-8D96-4A76-A55C-82AF2AE4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F21C9F-1418-4951-A0CF-C921F185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FC28BE-202E-4010-BCF0-48276470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9322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A6934-CF41-49E3-9738-6B2AC89C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584580-38E6-4AB7-8CDE-3644E9CB7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833308C-37C1-4377-B54D-CB1CF96EA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0F85BAD-72E1-4FC1-97B8-B626E8824D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526510E-7C13-431E-9EDE-E33CC610B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BD57397-D945-496F-AB9B-73D20E9E6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5D073AC-88A2-40A0-BE8A-C0C0CA36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04E456E-1CD5-4590-8E90-D82BA01A3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734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39D4B4-B065-4B72-90D3-EA33CD51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3B7370-216F-48C9-BFBE-1F15B443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E81BE1-ADBD-4CCF-9966-BDD46DF8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1AB76C-6139-48B4-BEF2-5D9D87B4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331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03CE758-C224-4E98-9C0F-470A2EFE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8E7461D-7052-43A8-9762-BB767C6B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7EF32F-0A61-4D3C-B228-683195D7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73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3A4D2-1592-4904-9674-023CE7E33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1C92EE-3FA4-47A6-8DED-FDBB0C7E1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72B99E-B5E1-40DF-A160-8F30C59C3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5FF15D-99B8-431F-8505-5868FA15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F275978-2E9E-4CB3-9C27-F61E59EB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064363-2EB8-46C2-BC87-9002665E8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6493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4C4D4-CA78-42FC-8F97-7B10E3B0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3F1DFD5-1B98-48AB-B0C1-F2DA4943ED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EBAFFC-9A01-43F8-B46A-93BB6DE1A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496686-1759-4232-A8AC-0F8FE7574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327210-2C46-483F-93AD-11ADA499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FFFF07C-5096-4E7B-AA44-4F11D66D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248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19A724A-5330-438C-8DC5-1EF0E49E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9DAD00-8769-4EFD-9CB5-30E5F97B4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5E5853-8206-420B-A833-AB786D2C3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2226D-0F55-4CB0-B72A-727EAC5B2C1D}" type="datetimeFigureOut">
              <a:rPr lang="de-CH" smtClean="0"/>
              <a:t>17.06.2025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9CA996-46B1-4607-A05F-A8A40D108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20AF42-01D9-48D6-81D0-331331189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5A633-93AE-4325-9235-D2149749E91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68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franziska.galli@bzpflege.ch" TargetMode="External"/><Relationship Id="rId4" Type="http://schemas.openxmlformats.org/officeDocument/2006/relationships/hyperlink" Target="mailto:silvia20maier@gmail.com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jpeg"/><Relationship Id="rId4" Type="http://schemas.openxmlformats.org/officeDocument/2006/relationships/image" Target="../media/image2.jpg"/><Relationship Id="rId9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25.wmf"/><Relationship Id="rId4" Type="http://schemas.openxmlformats.org/officeDocument/2006/relationships/image" Target="../media/image2.jp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2223B8-13BE-4268-91AB-A3FF952E7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3414" y="2277035"/>
            <a:ext cx="4772877" cy="1939963"/>
          </a:xfrm>
        </p:spPr>
        <p:txBody>
          <a:bodyPr anchor="b">
            <a:noAutofit/>
          </a:bodyPr>
          <a:lstStyle/>
          <a:p>
            <a:pPr algn="l"/>
            <a:br>
              <a:rPr lang="de-DE" sz="2800" b="1" dirty="0">
                <a:solidFill>
                  <a:srgbClr val="7C48B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2800" b="1" dirty="0">
                <a:solidFill>
                  <a:srgbClr val="7C48B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Internationale </a:t>
            </a:r>
            <a:b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Fach- und Klausurtagung </a:t>
            </a:r>
            <a:b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„Voneinander Lernen-Miteinander Wachsen“ </a:t>
            </a:r>
            <a:b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IFBS Basale Stimulation®</a:t>
            </a:r>
            <a:endParaRPr lang="de-CH" sz="24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6676A20-3826-4710-B636-8A2E0DE27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3414" y="4365773"/>
            <a:ext cx="4497146" cy="1995544"/>
          </a:xfrm>
        </p:spPr>
        <p:txBody>
          <a:bodyPr anchor="t">
            <a:noAutofit/>
          </a:bodyPr>
          <a:lstStyle/>
          <a:p>
            <a:pPr algn="l"/>
            <a:r>
              <a:rPr lang="de-CH" sz="2200" b="1" dirty="0">
                <a:solidFill>
                  <a:srgbClr val="7C48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16./17.05.2025, Darmstadt</a:t>
            </a:r>
          </a:p>
          <a:p>
            <a:pPr algn="l"/>
            <a:r>
              <a:rPr lang="de-CH" sz="2000" b="1" dirty="0">
                <a:solidFill>
                  <a:srgbClr val="7C48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Kompetenzgruppe:  </a:t>
            </a:r>
            <a:br>
              <a:rPr lang="de-CH" sz="2000" b="1" dirty="0">
                <a:solidFill>
                  <a:srgbClr val="7C48B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000" b="1" dirty="0">
                <a:solidFill>
                  <a:srgbClr val="7C48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Thementage praxisnah gestalten</a:t>
            </a:r>
          </a:p>
          <a:p>
            <a:pPr algn="l"/>
            <a:r>
              <a:rPr lang="de-CH" sz="2000" b="1" dirty="0">
                <a:solidFill>
                  <a:srgbClr val="7C48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Sandra Ebertus, Rena Ruedin, </a:t>
            </a:r>
            <a:br>
              <a:rPr lang="de-CH" sz="2000" b="1" dirty="0">
                <a:solidFill>
                  <a:srgbClr val="7C48B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2000" b="1" dirty="0">
                <a:solidFill>
                  <a:srgbClr val="7C48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Elisabeth Röthlisberger</a:t>
            </a:r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fik 7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F66E983E-5DF1-499B-B75B-37DD11C53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r="21315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11D394C-D0F7-43FF-9BE0-1705C4E9B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82" y="227501"/>
            <a:ext cx="1837400" cy="190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06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A1291-9A08-08F8-88D7-F1028D66E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99463-8BB7-14CF-DDF4-10E270A7A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771" y="461104"/>
            <a:ext cx="9144000" cy="1319053"/>
          </a:xfrm>
        </p:spPr>
        <p:txBody>
          <a:bodyPr>
            <a:normAutofit fontScale="90000"/>
          </a:bodyPr>
          <a:lstStyle/>
          <a:p>
            <a:pPr algn="l"/>
            <a:br>
              <a:rPr lang="de-DE" sz="3600" b="1" dirty="0"/>
            </a:br>
            <a:r>
              <a:rPr lang="de-DE" sz="2700" b="1" dirty="0">
                <a:solidFill>
                  <a:srgbClr val="5C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Kontaktpersonen zum Rahmencurriculum </a:t>
            </a:r>
            <a:br>
              <a:rPr lang="de-DE" sz="2700" b="1" dirty="0">
                <a:solidFill>
                  <a:srgbClr val="5C288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b="1" dirty="0">
                <a:solidFill>
                  <a:srgbClr val="5C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Bildungsfragen: </a:t>
            </a:r>
            <a:r>
              <a:rPr lang="de-DE" sz="1300" b="1" dirty="0">
                <a:solidFill>
                  <a:srgbClr val="5C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(Homepage des IFBS)</a:t>
            </a:r>
            <a:br>
              <a:rPr lang="de-DE" sz="3600" b="1" dirty="0"/>
            </a:br>
            <a:endParaRPr lang="de-CH" sz="2200" dirty="0">
              <a:solidFill>
                <a:srgbClr val="7030A0"/>
              </a:solidFill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9191154-9045-3CBB-C612-2B7C44765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29" y="342737"/>
            <a:ext cx="1702838" cy="176155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82217C7-7030-3260-823A-C35C880084BF}"/>
              </a:ext>
            </a:extLst>
          </p:cNvPr>
          <p:cNvSpPr txBox="1"/>
          <p:nvPr/>
        </p:nvSpPr>
        <p:spPr>
          <a:xfrm>
            <a:off x="1783921" y="2544787"/>
            <a:ext cx="9037414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487" indent="0">
              <a:lnSpc>
                <a:spcPct val="150000"/>
              </a:lnSpc>
              <a:buNone/>
            </a:pP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 ist uns, dem WBA-Netzwerk und dem Vorstand, wichtig </a:t>
            </a:r>
          </a:p>
          <a:p>
            <a:pPr marL="52487" indent="0">
              <a:lnSpc>
                <a:spcPct val="150000"/>
              </a:lnSpc>
              <a:buNone/>
            </a:pP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Ihnen </a:t>
            </a:r>
            <a:r>
              <a:rPr lang="de-DE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 01. Juni 2024 eine Anlaufstelle zu bieten</a:t>
            </a: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um Ihre pädagogischen Fragen rund um das Rahmencurriculum zu klären.</a:t>
            </a:r>
          </a:p>
          <a:p>
            <a:pPr marL="52487" indent="0">
              <a:lnSpc>
                <a:spcPct val="150000"/>
              </a:lnSpc>
              <a:buNone/>
            </a:pP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Sollten Sie Fragen rund um das Rahmencurriculum haben, dann kontaktieren Sie gerne per Mail:</a:t>
            </a:r>
          </a:p>
          <a:p>
            <a:pPr marL="52487" indent="0">
              <a:lnSpc>
                <a:spcPct val="150000"/>
              </a:lnSpc>
              <a:buNone/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-Silvia Maier (WBA Graz) </a:t>
            </a:r>
            <a:r>
              <a:rPr lang="de-DE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silvia20maier@gmail.com</a:t>
            </a: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endParaRPr lang="de-DE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487" indent="0">
              <a:lnSpc>
                <a:spcPct val="150000"/>
              </a:lnSpc>
              <a:buNone/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Franziska Galli (WBA Bern) </a:t>
            </a:r>
            <a:r>
              <a:rPr lang="de-DE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franziska.galli@bzpflege.ch</a:t>
            </a:r>
            <a:endParaRPr lang="de-DE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487" indent="0">
              <a:lnSpc>
                <a:spcPct val="150000"/>
              </a:lnSpc>
              <a:buNone/>
            </a:pPr>
            <a:endParaRPr lang="de-DE" dirty="0">
              <a:ln w="10541" cmpd="sng">
                <a:noFill/>
                <a:prstDash val="solid"/>
              </a:ln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487" indent="0">
              <a:lnSpc>
                <a:spcPct val="150000"/>
              </a:lnSpc>
              <a:buNone/>
            </a:pPr>
            <a:r>
              <a:rPr lang="de-DE" dirty="0">
                <a:ln w="10541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Weitere relevante Informationen der Homepage: Satzung, RC, aktuelle Termine etc.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1EDAB49-E36F-AB54-9DD0-E01E1F1AC367}"/>
              </a:ext>
            </a:extLst>
          </p:cNvPr>
          <p:cNvSpPr/>
          <p:nvPr/>
        </p:nvSpPr>
        <p:spPr>
          <a:xfrm>
            <a:off x="593017" y="0"/>
            <a:ext cx="603682" cy="685800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908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11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483500" y="455045"/>
            <a:ext cx="71902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Rahmenbedingungen für Thementage</a:t>
            </a: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dem RC:</a:t>
            </a:r>
          </a:p>
          <a:p>
            <a:endParaRPr lang="de-CH" sz="28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orientieren sich an den Erwartungen der TN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und durchführenden Einrichtung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 eine hohe Praxisrelevanz und handlungsorientierte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Gestaltung mit Eigenerfahrungen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Inhalte sind differenziert auf dem Zertifikat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(anhand der Teilnahmebescheinigungen von Kurzfortbildungen beschrieben)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IFBS beschrieben,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um eine Anrechnung auf BK, AK, ZLG zu ermöglichen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bestehen aus 8 UE und 2h Selbststudium, mit max. 10%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Fehlzeiten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pic>
        <p:nvPicPr>
          <p:cNvPr id="7" name="Grafik 6" descr="Banner Aufbaukurs BS.jpg">
            <a:extLst>
              <a:ext uri="{FF2B5EF4-FFF2-40B4-BE49-F238E27FC236}">
                <a16:creationId xmlns:a16="http://schemas.microsoft.com/office/drawing/2014/main" id="{2BC8EEF1-A03D-409B-88BE-A4FACDCB70B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2114" y="4526626"/>
            <a:ext cx="1872208" cy="1248138"/>
          </a:xfrm>
          <a:prstGeom prst="rect">
            <a:avLst/>
          </a:prstGeom>
        </p:spPr>
      </p:pic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FAE93E9D-BCAD-490D-883C-D2C58CADB6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542504"/>
              </p:ext>
            </p:extLst>
          </p:nvPr>
        </p:nvGraphicFramePr>
        <p:xfrm>
          <a:off x="8966811" y="2279650"/>
          <a:ext cx="1786181" cy="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Objekt-Manager-Shellobjekt" showAsIcon="1" r:id="rId6" imgW="725040" imgH="372960" progId="Package">
                  <p:embed/>
                </p:oleObj>
              </mc:Choice>
              <mc:Fallback>
                <p:oleObj name="Objekt-Manager-Shellobjekt" showAsIcon="1" r:id="rId6" imgW="725040" imgH="372960" progId="Package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FAE93E9D-BCAD-490D-883C-D2C58CADB6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66811" y="2279650"/>
                        <a:ext cx="1786181" cy="91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0ADC055C-3312-4578-9013-24371A9D95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305188"/>
              </p:ext>
            </p:extLst>
          </p:nvPr>
        </p:nvGraphicFramePr>
        <p:xfrm>
          <a:off x="7673788" y="3429000"/>
          <a:ext cx="4277849" cy="896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Objekt-Manager-Shellobjekt" showAsIcon="1" r:id="rId8" imgW="1416600" imgH="297000" progId="Package">
                  <p:embed/>
                </p:oleObj>
              </mc:Choice>
              <mc:Fallback>
                <p:oleObj name="Objekt-Manager-Shellobjekt" showAsIcon="1" r:id="rId8" imgW="1416600" imgH="297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73788" y="3429000"/>
                        <a:ext cx="4277849" cy="896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098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D1714-8F8D-DF08-EC0D-63DBC33D3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DD503-76B7-126D-F7B8-A06A10EE4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771" y="461104"/>
            <a:ext cx="9144000" cy="1319053"/>
          </a:xfrm>
        </p:spPr>
        <p:txBody>
          <a:bodyPr>
            <a:normAutofit/>
          </a:bodyPr>
          <a:lstStyle/>
          <a:p>
            <a:pPr algn="l"/>
            <a:br>
              <a:rPr lang="de-DE" sz="3600" b="1" dirty="0"/>
            </a:br>
            <a:r>
              <a:rPr lang="de-DE" sz="2700" b="1" dirty="0">
                <a:solidFill>
                  <a:srgbClr val="5C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 Erfolgsgeschichten:</a:t>
            </a:r>
            <a:br>
              <a:rPr lang="de-DE" sz="3600" b="1" dirty="0"/>
            </a:br>
            <a:endParaRPr lang="de-CH" sz="2200" dirty="0">
              <a:solidFill>
                <a:srgbClr val="7030A0"/>
              </a:solidFill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9C6E2EB-AF6B-0439-3860-4A3DD5C5D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73" y="342737"/>
            <a:ext cx="1053793" cy="109013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7B3B961-4B60-301D-43BC-A5DA38BCED78}"/>
              </a:ext>
            </a:extLst>
          </p:cNvPr>
          <p:cNvSpPr txBox="1"/>
          <p:nvPr/>
        </p:nvSpPr>
        <p:spPr>
          <a:xfrm>
            <a:off x="1457661" y="1565841"/>
            <a:ext cx="10042264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487" indent="0">
              <a:lnSpc>
                <a:spcPct val="150000"/>
              </a:lnSpc>
              <a:buNone/>
            </a:pPr>
            <a:r>
              <a:rPr lang="de-DE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Kurzfortbildungen können zu einem Themenkurs führen 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(Beispiel Regionalgruppe Bern)</a:t>
            </a:r>
          </a:p>
          <a:p>
            <a:pPr marL="52487" indent="0">
              <a:lnSpc>
                <a:spcPct val="150000"/>
              </a:lnSpc>
              <a:buNone/>
            </a:pPr>
            <a:r>
              <a:rPr lang="de-DE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Konzept</a:t>
            </a: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die Workshops (vorgestellt von Elisabeth Röthlisberger)</a:t>
            </a:r>
          </a:p>
          <a:p>
            <a:pPr marL="33823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Ziel:</a:t>
            </a:r>
          </a:p>
          <a:p>
            <a:pPr marL="33823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Inhalt / Methode:</a:t>
            </a:r>
          </a:p>
          <a:p>
            <a:pPr marL="33823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Struktur:</a:t>
            </a:r>
          </a:p>
          <a:p>
            <a:pPr marL="33823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Kursort:</a:t>
            </a:r>
          </a:p>
          <a:p>
            <a:pPr marL="33823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Durchführung::</a:t>
            </a:r>
          </a:p>
          <a:p>
            <a:pPr marL="33823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Werbung:</a:t>
            </a:r>
          </a:p>
          <a:p>
            <a:pPr marL="338237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Kosten:</a:t>
            </a:r>
          </a:p>
          <a:p>
            <a:pPr marL="52487">
              <a:lnSpc>
                <a:spcPct val="150000"/>
              </a:lnSpc>
            </a:pPr>
            <a:r>
              <a:rPr lang="de-DE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Flyer für die Workshops</a:t>
            </a:r>
          </a:p>
          <a:p>
            <a:pPr marL="52487">
              <a:lnSpc>
                <a:spcPct val="150000"/>
              </a:lnSpc>
            </a:pPr>
            <a:endParaRPr lang="de-DE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BBC08D4-1AE5-6108-C3E9-EAD9AD7C6BAE}"/>
              </a:ext>
            </a:extLst>
          </p:cNvPr>
          <p:cNvSpPr/>
          <p:nvPr/>
        </p:nvSpPr>
        <p:spPr>
          <a:xfrm>
            <a:off x="593017" y="0"/>
            <a:ext cx="603682" cy="685800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ADB99EF7-58C8-426A-9D32-5C439844FF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327581"/>
              </p:ext>
            </p:extLst>
          </p:nvPr>
        </p:nvGraphicFramePr>
        <p:xfrm>
          <a:off x="6987975" y="4870241"/>
          <a:ext cx="4264294" cy="84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Objekt-Manager-Shellobjekt" showAsIcon="1" r:id="rId5" imgW="1499400" imgH="297000" progId="Package">
                  <p:embed/>
                </p:oleObj>
              </mc:Choice>
              <mc:Fallback>
                <p:oleObj name="Objekt-Manager-Shellobjekt" showAsIcon="1" r:id="rId5" imgW="1499400" imgH="297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87975" y="4870241"/>
                        <a:ext cx="4264294" cy="843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7E26E503-9AF5-4198-B1E0-FC5EA0FD92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846732"/>
              </p:ext>
            </p:extLst>
          </p:nvPr>
        </p:nvGraphicFramePr>
        <p:xfrm>
          <a:off x="7173404" y="3429000"/>
          <a:ext cx="3893435" cy="773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Objekt-Manager-Shellobjekt" showAsIcon="1" r:id="rId7" imgW="1494000" imgH="297000" progId="Package">
                  <p:embed/>
                </p:oleObj>
              </mc:Choice>
              <mc:Fallback>
                <p:oleObj name="Objekt-Manager-Shellobjekt" showAsIcon="1" r:id="rId7" imgW="1494000" imgH="297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73404" y="3429000"/>
                        <a:ext cx="3893435" cy="773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86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13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914785" y="455045"/>
            <a:ext cx="10870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Exemplarische Matrix: </a:t>
            </a:r>
            <a:r>
              <a:rPr lang="de-CH" sz="12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(Beispiel 3 Thementage BK von Sandra Ebertus als Skript)</a:t>
            </a:r>
          </a:p>
          <a:p>
            <a:endParaRPr lang="de-CH" sz="28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A9CF8E94-8ED8-4AF3-A194-5CEA054C4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024176"/>
              </p:ext>
            </p:extLst>
          </p:nvPr>
        </p:nvGraphicFramePr>
        <p:xfrm>
          <a:off x="914785" y="1425388"/>
          <a:ext cx="8820885" cy="4641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95">
                  <a:extLst>
                    <a:ext uri="{9D8B030D-6E8A-4147-A177-3AD203B41FA5}">
                      <a16:colId xmlns:a16="http://schemas.microsoft.com/office/drawing/2014/main" val="3504884741"/>
                    </a:ext>
                  </a:extLst>
                </a:gridCol>
                <a:gridCol w="2246530">
                  <a:extLst>
                    <a:ext uri="{9D8B030D-6E8A-4147-A177-3AD203B41FA5}">
                      <a16:colId xmlns:a16="http://schemas.microsoft.com/office/drawing/2014/main" val="840593563"/>
                    </a:ext>
                  </a:extLst>
                </a:gridCol>
                <a:gridCol w="2246530">
                  <a:extLst>
                    <a:ext uri="{9D8B030D-6E8A-4147-A177-3AD203B41FA5}">
                      <a16:colId xmlns:a16="http://schemas.microsoft.com/office/drawing/2014/main" val="3055010018"/>
                    </a:ext>
                  </a:extLst>
                </a:gridCol>
                <a:gridCol w="2246530">
                  <a:extLst>
                    <a:ext uri="{9D8B030D-6E8A-4147-A177-3AD203B41FA5}">
                      <a16:colId xmlns:a16="http://schemas.microsoft.com/office/drawing/2014/main" val="3086820427"/>
                    </a:ext>
                  </a:extLst>
                </a:gridCol>
              </a:tblGrid>
              <a:tr h="466797">
                <a:tc>
                  <a:txBody>
                    <a:bodyPr/>
                    <a:lstStyle/>
                    <a:p>
                      <a:r>
                        <a:rPr lang="de-DE" dirty="0"/>
                        <a:t>Datum/Uhrzeit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Thementag 1 BK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Thementag 2 BK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Thementag 3 BK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682602"/>
                  </a:ext>
                </a:extLst>
              </a:tr>
              <a:tr h="1007102">
                <a:tc>
                  <a:txBody>
                    <a:bodyPr/>
                    <a:lstStyle/>
                    <a:p>
                      <a:r>
                        <a:rPr lang="de-DE" sz="1200" dirty="0"/>
                        <a:t>Workshop 1 (2 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taktil-haptische Übung, Einführung-Konzeptentstehung, Aktualität, Haltung/ Menschenbild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Biographiearbeit und Anamnese von Fähigkeiten und Einschränkungen der Menschen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Individuelle Fallarbeit zum Setting der TN, Reflektion Praxis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489607"/>
                  </a:ext>
                </a:extLst>
              </a:tr>
              <a:tr h="542286">
                <a:tc>
                  <a:txBody>
                    <a:bodyPr/>
                    <a:lstStyle/>
                    <a:p>
                      <a:r>
                        <a:rPr lang="de-DE" sz="1200" dirty="0"/>
                        <a:t>Workshop 2 (2 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Wahrnehmungsentwicklung und -bereiche, Berührungsqualität und -geste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Hexagon-Ganzheitlichkeit, Wahrnehmung, Bewegung, Kommunikation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neurophysiologische oder entfaltende Pflege/ Angebote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60147"/>
                  </a:ext>
                </a:extLst>
              </a:tr>
              <a:tr h="978027">
                <a:tc>
                  <a:txBody>
                    <a:bodyPr/>
                    <a:lstStyle/>
                    <a:p>
                      <a:r>
                        <a:rPr lang="de-DE" sz="1200" dirty="0"/>
                        <a:t>Workshop 3 (2 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Liegeerfahrung und Mobilisationsanbahnung als vestibuläres und vibratorisches Angebot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beruhigende Pflege/ Angebote, angebahnte Pflege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Kontaktatmung, Hinweise auf weiterführende Bildungsangebote und Literatur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201180"/>
                  </a:ext>
                </a:extLst>
              </a:tr>
              <a:tr h="542286">
                <a:tc>
                  <a:txBody>
                    <a:bodyPr/>
                    <a:lstStyle/>
                    <a:p>
                      <a:r>
                        <a:rPr lang="de-DE" sz="1200" dirty="0"/>
                        <a:t>Workshop 4 (2 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belebende Pflege/ Angebote, begleitete Pflege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ASE, körperbasierte Kommunikation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Zentrale Lebensthemen, Reflektion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040328"/>
                  </a:ext>
                </a:extLst>
              </a:tr>
              <a:tr h="1007102">
                <a:tc>
                  <a:txBody>
                    <a:bodyPr/>
                    <a:lstStyle/>
                    <a:p>
                      <a:r>
                        <a:rPr lang="de-DE" sz="1200" dirty="0"/>
                        <a:t>Selbststudium (2 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Leseauftrag: Kopie Grundlagenbuch oder Fachartikel z.B. </a:t>
                      </a:r>
                      <a:r>
                        <a:rPr lang="de-DE" sz="1200" dirty="0" err="1"/>
                        <a:t>Jukip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Praxisauftrag oder Praxisbesuch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Internetrecherche: Homepage des IFBS, Mediathek RKH-Livestream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108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015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14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523924" y="302359"/>
            <a:ext cx="108703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Ziele Teil 2:</a:t>
            </a:r>
            <a:br>
              <a:rPr lang="de-CH" sz="28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28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2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Teilnehmenden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erleben einen exemplarischen Einstieg incl. Gruppenbildung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(Methode: Bewegung und Standbild anhand 3 inhaltlicher Fragen, Gruppenbildung mit Farben/Bonbons)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tauschen sich in 4 Gruppen nach Best-Practice, Fragen geleitet über inhaltlich spannende Thementage aus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(Methode: </a:t>
            </a:r>
            <a:r>
              <a:rPr lang="de-CH" sz="1200" dirty="0" err="1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Placemate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analysieren erlebte Thementage Basale Stimulation oder Fortbildungen und begründen wann und wieso sie inhaltlich am meisten gelernt haben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bestimmen Erfolgsfaktoren für inhaltliches und nachhaltiges Lernen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wählen und präsentieren als Gruppe, Erfolgsmerkmale für den Inhalt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eines Thementages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konstruieren Baustein 2 für Thementage aus den Erkenntnissen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des zweiten Teils des gemeinsamen Lernens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(Methode: Zwischenbilanz und Erntehelfer)</a:t>
            </a: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sp>
        <p:nvSpPr>
          <p:cNvPr id="8" name="Würfel 7">
            <a:extLst>
              <a:ext uri="{FF2B5EF4-FFF2-40B4-BE49-F238E27FC236}">
                <a16:creationId xmlns:a16="http://schemas.microsoft.com/office/drawing/2014/main" id="{C7356DF0-69FB-4768-9D6B-F03065716047}"/>
              </a:ext>
            </a:extLst>
          </p:cNvPr>
          <p:cNvSpPr/>
          <p:nvPr/>
        </p:nvSpPr>
        <p:spPr>
          <a:xfrm>
            <a:off x="9223131" y="4396154"/>
            <a:ext cx="1915516" cy="1914198"/>
          </a:xfrm>
          <a:prstGeom prst="cube">
            <a:avLst>
              <a:gd name="adj" fmla="val 15637"/>
            </a:avLst>
          </a:prstGeom>
          <a:solidFill>
            <a:srgbClr val="92D050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 </a:t>
            </a:r>
            <a:r>
              <a:rPr lang="de-CH" b="1" dirty="0">
                <a:solidFill>
                  <a:srgbClr val="5C2884"/>
                </a:solidFill>
              </a:rPr>
              <a:t>Inhalts-</a:t>
            </a:r>
            <a:r>
              <a:rPr lang="de-CH" b="1" dirty="0" err="1">
                <a:solidFill>
                  <a:srgbClr val="5C2884"/>
                </a:solidFill>
              </a:rPr>
              <a:t>bausteine</a:t>
            </a:r>
            <a:endParaRPr lang="de-CH" b="1" dirty="0">
              <a:solidFill>
                <a:srgbClr val="5C2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15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529303" y="455045"/>
            <a:ext cx="108703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Ziele Teil 3:</a:t>
            </a:r>
            <a:br>
              <a:rPr lang="de-CH" sz="32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32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2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Teilnehmenden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erleben einen exemplarischen Kurzeinstieg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(Methode: Hi, Ha, Ho)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tauschen sich in 3 Gruppen zur kompetenzorientierten Bildung aus: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Wissen/Theorie/Kompetenz, Fertigkeit/Handling/Technik, Haltung/Fähigkeit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präsentieren ihre analysierten Aspekte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(Methode: Expertenrunde)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benennen relevante Aspekte der Kompetenzentwicklung für TN an Thementagen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konstruieren Baustein 3 für Thementage aus den Erkenntnissen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des dritten Teils des gemeinsamen Lernens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einigen sich bzgl. der Präsentation im Gesamtplenum der Klausurtagung</a:t>
            </a: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sp>
        <p:nvSpPr>
          <p:cNvPr id="7" name="Würfel 6">
            <a:extLst>
              <a:ext uri="{FF2B5EF4-FFF2-40B4-BE49-F238E27FC236}">
                <a16:creationId xmlns:a16="http://schemas.microsoft.com/office/drawing/2014/main" id="{99CE77F1-101D-4CA2-9E23-9954A7AA01FB}"/>
              </a:ext>
            </a:extLst>
          </p:cNvPr>
          <p:cNvSpPr/>
          <p:nvPr/>
        </p:nvSpPr>
        <p:spPr>
          <a:xfrm>
            <a:off x="9262568" y="3776476"/>
            <a:ext cx="2139724" cy="2058831"/>
          </a:xfrm>
          <a:prstGeom prst="cube">
            <a:avLst>
              <a:gd name="adj" fmla="val 15637"/>
            </a:avLst>
          </a:prstGeom>
          <a:solidFill>
            <a:schemeClr val="bg2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 </a:t>
            </a:r>
            <a:r>
              <a:rPr lang="de-CH" b="1" dirty="0">
                <a:solidFill>
                  <a:srgbClr val="5C2884"/>
                </a:solidFill>
              </a:rPr>
              <a:t>Kompetenz-</a:t>
            </a:r>
            <a:r>
              <a:rPr lang="de-CH" b="1" dirty="0" err="1">
                <a:solidFill>
                  <a:srgbClr val="5C2884"/>
                </a:solidFill>
              </a:rPr>
              <a:t>bausteine</a:t>
            </a:r>
            <a:endParaRPr lang="de-CH" b="1" dirty="0">
              <a:solidFill>
                <a:srgbClr val="5C2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7C2C4-B46C-F943-432A-A69CF0B0D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0A2C9C-AACB-51FC-3EEE-7EB50799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16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DD5480B-F0E2-A6D6-C9D6-7311458215C6}"/>
              </a:ext>
            </a:extLst>
          </p:cNvPr>
          <p:cNvSpPr txBox="1"/>
          <p:nvPr/>
        </p:nvSpPr>
        <p:spPr>
          <a:xfrm>
            <a:off x="565079" y="554804"/>
            <a:ext cx="10870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Relevante Bausteine für Thementage und </a:t>
            </a: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Kurzfortbildungen: </a:t>
            </a:r>
            <a:r>
              <a:rPr lang="de-CH" sz="24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 -Von der Theorie in die Praxis</a:t>
            </a:r>
          </a:p>
          <a:p>
            <a:pPr marL="342900" indent="-342900">
              <a:buFont typeface="Wingdings" pitchFamily="2" charset="2"/>
              <a:buChar char="v"/>
            </a:pPr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	       		  	    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A6CB20-129D-20B1-52B4-7CE767106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222" y="554804"/>
            <a:ext cx="1442157" cy="1491886"/>
          </a:xfrm>
          <a:prstGeom prst="rect">
            <a:avLst/>
          </a:prstGeom>
        </p:spPr>
      </p:pic>
      <p:sp>
        <p:nvSpPr>
          <p:cNvPr id="8" name="Würfel 7">
            <a:extLst>
              <a:ext uri="{FF2B5EF4-FFF2-40B4-BE49-F238E27FC236}">
                <a16:creationId xmlns:a16="http://schemas.microsoft.com/office/drawing/2014/main" id="{1D8CF1B3-2F3D-4E33-A7D5-47CD500223AE}"/>
              </a:ext>
            </a:extLst>
          </p:cNvPr>
          <p:cNvSpPr/>
          <p:nvPr/>
        </p:nvSpPr>
        <p:spPr>
          <a:xfrm>
            <a:off x="565079" y="3721730"/>
            <a:ext cx="2302826" cy="2432885"/>
          </a:xfrm>
          <a:prstGeom prst="cube">
            <a:avLst>
              <a:gd name="adj" fmla="val 15637"/>
            </a:avLst>
          </a:prstGeom>
          <a:solidFill>
            <a:srgbClr val="FFFF00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>
                <a:solidFill>
                  <a:srgbClr val="5C2884"/>
                </a:solidFill>
              </a:rPr>
              <a:t>Strukturbausteine</a:t>
            </a:r>
          </a:p>
        </p:txBody>
      </p:sp>
      <p:sp>
        <p:nvSpPr>
          <p:cNvPr id="9" name="Würfel 8">
            <a:extLst>
              <a:ext uri="{FF2B5EF4-FFF2-40B4-BE49-F238E27FC236}">
                <a16:creationId xmlns:a16="http://schemas.microsoft.com/office/drawing/2014/main" id="{A398A961-A2FE-470A-9AFC-F208D04D9A71}"/>
              </a:ext>
            </a:extLst>
          </p:cNvPr>
          <p:cNvSpPr/>
          <p:nvPr/>
        </p:nvSpPr>
        <p:spPr>
          <a:xfrm>
            <a:off x="3227738" y="3815862"/>
            <a:ext cx="2302827" cy="2338753"/>
          </a:xfrm>
          <a:prstGeom prst="cube">
            <a:avLst>
              <a:gd name="adj" fmla="val 15637"/>
            </a:avLst>
          </a:prstGeom>
          <a:solidFill>
            <a:srgbClr val="92D050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 </a:t>
            </a:r>
            <a:r>
              <a:rPr lang="de-CH" b="1" dirty="0">
                <a:solidFill>
                  <a:srgbClr val="5C2884"/>
                </a:solidFill>
              </a:rPr>
              <a:t>Inhaltsbausteine</a:t>
            </a:r>
          </a:p>
        </p:txBody>
      </p:sp>
      <p:sp>
        <p:nvSpPr>
          <p:cNvPr id="10" name="Würfel 9">
            <a:extLst>
              <a:ext uri="{FF2B5EF4-FFF2-40B4-BE49-F238E27FC236}">
                <a16:creationId xmlns:a16="http://schemas.microsoft.com/office/drawing/2014/main" id="{CCE9BA4A-3371-4EDA-A019-D2B8071266A4}"/>
              </a:ext>
            </a:extLst>
          </p:cNvPr>
          <p:cNvSpPr/>
          <p:nvPr/>
        </p:nvSpPr>
        <p:spPr>
          <a:xfrm>
            <a:off x="2113478" y="1858055"/>
            <a:ext cx="2581613" cy="2338753"/>
          </a:xfrm>
          <a:prstGeom prst="cube">
            <a:avLst>
              <a:gd name="adj" fmla="val 15637"/>
            </a:avLst>
          </a:prstGeom>
          <a:solidFill>
            <a:schemeClr val="bg2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>
                <a:solidFill>
                  <a:srgbClr val="5C2884"/>
                </a:solidFill>
              </a:rPr>
              <a:t>Kompetenzbausteine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B98244-5A85-4D1D-ADD9-09661E410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17820"/>
          <a:stretch/>
        </p:blipFill>
        <p:spPr>
          <a:xfrm rot="5400000">
            <a:off x="5534957" y="2114135"/>
            <a:ext cx="4668715" cy="341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49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17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263352" y="534011"/>
            <a:ext cx="108703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 der TN:</a:t>
            </a:r>
            <a:b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Klarheit bzgl. der Rahmenbedingungen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(Voraussetzungen der TN, Material/ Räume, Zeitrahmen, Ansprechpersonen,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Ausschreibung, Kosten/ Honorar)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angemessen viel Platz (ggf. Betten) und Hilfsmittel, um gut praktisch üben zu können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(motivierendes, vorbereitetes, strukturiertes Lernumfeld)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ansprechende Ausschreibung (Praxisrelevanz),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WS geben einen TT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Motivation weiter zu machen</a:t>
            </a:r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Klarheit bzgl. des Inhalts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(Thema, Ziele, Methoden, Vor- und Nachbereitung, Bescheinigung), 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didaktischen Struktur-/ Methodenordner anlegen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(nach </a:t>
            </a:r>
            <a:r>
              <a:rPr lang="de-CH" sz="1200" dirty="0" err="1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Mgl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je 1/3 Theorie, Selbsterfahrung,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Praxistransfer)</a:t>
            </a: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Klarheit bzgl. der Möglichkeiten und Kompetenzen des Praxisbegleitenden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(Wo und wie kann ich sicher unterreichten, begleiten, anleiten),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 vom Thema begeistert sein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(Übertragung)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Inhalt  und Struktur der TT entspricht RC und aktueller praxisrelevanter Themen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(Flexibilität, aber regelmäßige Anpassung notwendig, je nach gesetzlichen und wissenschaftlichen Rahmenbedingungen etc.)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Workshops und Kurzfortbildungen nutzen (je 2 UE), um auf Basiskurse aufmerksam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zu machen/ Neugier zu wecken</a:t>
            </a: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sp>
        <p:nvSpPr>
          <p:cNvPr id="7" name="Würfel 6">
            <a:extLst>
              <a:ext uri="{FF2B5EF4-FFF2-40B4-BE49-F238E27FC236}">
                <a16:creationId xmlns:a16="http://schemas.microsoft.com/office/drawing/2014/main" id="{FDBEAD0C-045F-4E5D-8037-781A09593A63}"/>
              </a:ext>
            </a:extLst>
          </p:cNvPr>
          <p:cNvSpPr/>
          <p:nvPr/>
        </p:nvSpPr>
        <p:spPr>
          <a:xfrm>
            <a:off x="9541141" y="4316621"/>
            <a:ext cx="1812659" cy="1766409"/>
          </a:xfrm>
          <a:prstGeom prst="cube">
            <a:avLst>
              <a:gd name="adj" fmla="val 15637"/>
            </a:avLst>
          </a:prstGeom>
          <a:solidFill>
            <a:srgbClr val="FFFF00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 </a:t>
            </a:r>
            <a:r>
              <a:rPr lang="de-CH" b="1" dirty="0">
                <a:solidFill>
                  <a:srgbClr val="5C2884"/>
                </a:solidFill>
              </a:rPr>
              <a:t>Struktur-</a:t>
            </a:r>
            <a:r>
              <a:rPr lang="de-CH" b="1" dirty="0" err="1">
                <a:solidFill>
                  <a:srgbClr val="5C2884"/>
                </a:solidFill>
              </a:rPr>
              <a:t>bausteine</a:t>
            </a:r>
            <a:endParaRPr lang="de-CH" b="1" dirty="0">
              <a:solidFill>
                <a:srgbClr val="5C2884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B37824-FF29-49C3-BFD2-515C7EE2D3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4" r="21551"/>
          <a:stretch/>
        </p:blipFill>
        <p:spPr>
          <a:xfrm rot="21600000">
            <a:off x="9518959" y="2163303"/>
            <a:ext cx="1724767" cy="16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50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FF108A9-BC4A-4D60-B938-9928C42706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20791" r="20371"/>
          <a:stretch/>
        </p:blipFill>
        <p:spPr>
          <a:xfrm rot="10800000">
            <a:off x="9477246" y="2434079"/>
            <a:ext cx="1837592" cy="1448573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18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483500" y="361538"/>
            <a:ext cx="108703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 der TN:</a:t>
            </a:r>
            <a:br>
              <a:rPr lang="de-CH" sz="28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Didaktische Methoden dem Inhalt anpassen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(didaktisches « Ein- und Ausatmen»,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Empfehlung: Theorieimpuls-Erarbeitung und Praxistransfer-</a:t>
            </a:r>
            <a:r>
              <a:rPr lang="de-CH" sz="1200" dirty="0" err="1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Reflektionsrunde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20 Min. im Wechsel)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Energizer (Spaß) einbauen und Methoden wählen, die schnell Nähe zulassen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(Partnerinterview etc.)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Inhalte wählen, die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(vorsichtig/ reflektiert)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berühren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(Praxis- oder persönliche Erfahrungen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ansprechen und damit besser lernphysiologisch verknüpft werden)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Bedeutung fürs eigene Leben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der TN haben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nach Möglichkeit mehrere Sinne ansprechen, aber nicht überfordern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(«Was?») entspricht der Ausschreibung und orientiert sich am Kenntnisstand/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den Bedürfnissen der TN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(ggf. weiterführende Literatur/ Kurse anbieten),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persönliche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Weiterentwicklung zu ermöglichen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«Tiefe»  («Wie?») der Inhalte ist abhängig von den Voraussetzung/ Wissensstand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und der (Praxis-) Relevanz für die TN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AHA-Erlebnisse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schaffen und notieren lassen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(Take Home Messages)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konzeptverknüpfend arbeiten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 nach Bedarf </a:t>
            </a:r>
            <a:r>
              <a:rPr lang="de-CH" sz="1200" dirty="0" err="1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Kinaestehtics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Validation, LIN, Bobath, etc.)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sp>
        <p:nvSpPr>
          <p:cNvPr id="8" name="Würfel 7">
            <a:extLst>
              <a:ext uri="{FF2B5EF4-FFF2-40B4-BE49-F238E27FC236}">
                <a16:creationId xmlns:a16="http://schemas.microsoft.com/office/drawing/2014/main" id="{C7356DF0-69FB-4768-9D6B-F03065716047}"/>
              </a:ext>
            </a:extLst>
          </p:cNvPr>
          <p:cNvSpPr/>
          <p:nvPr/>
        </p:nvSpPr>
        <p:spPr>
          <a:xfrm>
            <a:off x="9438284" y="4203986"/>
            <a:ext cx="1915516" cy="1914198"/>
          </a:xfrm>
          <a:prstGeom prst="cube">
            <a:avLst>
              <a:gd name="adj" fmla="val 15637"/>
            </a:avLst>
          </a:prstGeom>
          <a:solidFill>
            <a:srgbClr val="92D050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 </a:t>
            </a:r>
            <a:r>
              <a:rPr lang="de-CH" b="1" dirty="0">
                <a:solidFill>
                  <a:srgbClr val="5C2884"/>
                </a:solidFill>
              </a:rPr>
              <a:t>Inhalts-</a:t>
            </a:r>
            <a:r>
              <a:rPr lang="de-CH" b="1" dirty="0" err="1">
                <a:solidFill>
                  <a:srgbClr val="5C2884"/>
                </a:solidFill>
              </a:rPr>
              <a:t>bausteine</a:t>
            </a:r>
            <a:endParaRPr lang="de-CH" b="1" dirty="0">
              <a:solidFill>
                <a:srgbClr val="5C2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2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19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401464" y="244029"/>
            <a:ext cx="108703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 der TN:</a:t>
            </a:r>
            <a:br>
              <a:rPr lang="de-CH" sz="32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praxisrelevante Techniken/Selbsterfahrungen und Inhalte nutzen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(auf Zielgruppe abstimmen)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echte Fallbeispiele und Lösungsansätze nutzen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(sich dazu kollegial austauschen, selbst Erfahrungen sammeln)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 verschiedene didaktische Methoden für ein Thema aneignen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(Zeitsparer oder Zeitpuffer)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exemplarisches Vorgehen: taktil-haptisch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(Alltagsgegenstände ertasten lassen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visuelle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Angebote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(Perspektive des betroffenen Menschen einnehmen, auf ein weißes Blatt starren),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auditive Angebote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und Körperbild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(Liegeerfahrung mit Alltagsgeräuschen),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zentrale Lebensthemen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(als </a:t>
            </a:r>
            <a:r>
              <a:rPr lang="de-CH" sz="1200" dirty="0" err="1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Reflektionsmethode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mit Fällen, Angeboten verbinden),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Orientierungsräume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(Wandelhalle/ Museumsgang),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Hexagon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(Netz mit Wolle/Faden),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Berührungsqualität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(Selbsterfahrung mit und ohne Handschuhe, mit einer Hand und nachmodellierend/ umhüllend mit 2 Händen)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Wissenstransfer spannend gestalten/ wiederholen (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der Theorie zur Praxis – von der Praxis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zur Theorie/ nachhaltiges Lernen ermöglichen)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aktuelle Fachliteratur/ Studien/ Medien und Skripte integrieren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Erklärungsmodelle für Inhalt wählen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(Zentrale Lebensthemen, Orientierungsräume, Hexagon)</a:t>
            </a:r>
          </a:p>
          <a:p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Haltung vorleben, Vorbild sein im Begegnung gestalten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(Dialog zu TN, betroffenem Menschen, Bedürfnisse wahr- und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ernstnehmen, Unvoreingenommenheit, Pausen und Zeitrahmen einhalten, Eindeutigkeit bei Arbeitsaufträgen, für Rückfragen zur Verfügung stehen)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12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sp>
        <p:nvSpPr>
          <p:cNvPr id="7" name="Würfel 6">
            <a:extLst>
              <a:ext uri="{FF2B5EF4-FFF2-40B4-BE49-F238E27FC236}">
                <a16:creationId xmlns:a16="http://schemas.microsoft.com/office/drawing/2014/main" id="{99CE77F1-101D-4CA2-9E23-9954A7AA01FB}"/>
              </a:ext>
            </a:extLst>
          </p:cNvPr>
          <p:cNvSpPr/>
          <p:nvPr/>
        </p:nvSpPr>
        <p:spPr>
          <a:xfrm>
            <a:off x="9509418" y="4046600"/>
            <a:ext cx="1910481" cy="1815568"/>
          </a:xfrm>
          <a:prstGeom prst="cube">
            <a:avLst>
              <a:gd name="adj" fmla="val 15637"/>
            </a:avLst>
          </a:prstGeom>
          <a:solidFill>
            <a:schemeClr val="bg2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 </a:t>
            </a:r>
            <a:r>
              <a:rPr lang="de-CH" b="1" dirty="0">
                <a:solidFill>
                  <a:srgbClr val="5C2884"/>
                </a:solidFill>
              </a:rPr>
              <a:t>Kompetenz-</a:t>
            </a:r>
            <a:r>
              <a:rPr lang="de-CH" b="1" dirty="0" err="1">
                <a:solidFill>
                  <a:srgbClr val="5C2884"/>
                </a:solidFill>
              </a:rPr>
              <a:t>bausteine</a:t>
            </a:r>
            <a:endParaRPr lang="de-CH" b="1" dirty="0">
              <a:solidFill>
                <a:srgbClr val="5C2884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515F54-462E-4F13-A9EB-BCEDCEF04A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10503" r="12024"/>
          <a:stretch/>
        </p:blipFill>
        <p:spPr>
          <a:xfrm>
            <a:off x="9577256" y="2109892"/>
            <a:ext cx="1774807" cy="11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2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7C2C4-B46C-F943-432A-A69CF0B0D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0A2C9C-AACB-51FC-3EEE-7EB50799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2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DD5480B-F0E2-A6D6-C9D6-7311458215C6}"/>
              </a:ext>
            </a:extLst>
          </p:cNvPr>
          <p:cNvSpPr txBox="1"/>
          <p:nvPr/>
        </p:nvSpPr>
        <p:spPr>
          <a:xfrm>
            <a:off x="565079" y="554804"/>
            <a:ext cx="108703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Tagesziele für die Kompetenzgruppe 2:</a:t>
            </a:r>
          </a:p>
          <a:p>
            <a:endParaRPr lang="de-CH" sz="11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Antwort auf die Frage: «Welche Bausteine sind relevant, um Thementage (TT) </a:t>
            </a:r>
          </a:p>
          <a:p>
            <a:r>
              <a:rPr lang="de-CH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Kurzfortbildungen praxisnah und nachhaltig zu gestalten?»</a:t>
            </a:r>
          </a:p>
          <a:p>
            <a:endParaRPr lang="de-CH" sz="11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Teilnehmenden</a:t>
            </a:r>
            <a:b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reflektieren praxisorientierte Impulse für Thementage aus Best-Practice Beispielen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gestalten, konkrete und bedeutsame Bausteine, welche je nach Setting in Thementage und Kurzfortbildungen flexibel eingesetzt werden können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erweitern ihre Kompetenz durch das Zusammenlernen und gemeinsame Konstruieren</a:t>
            </a:r>
          </a:p>
          <a:p>
            <a:pPr marL="342900" indent="-342900">
              <a:buFont typeface="Wingdings" pitchFamily="2" charset="2"/>
              <a:buChar char="v"/>
            </a:pPr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solidFill>
                <a:srgbClr val="1BB0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A6CB20-129D-20B1-52B4-7CE767106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222" y="554804"/>
            <a:ext cx="1442157" cy="1491886"/>
          </a:xfrm>
          <a:prstGeom prst="rect">
            <a:avLst/>
          </a:prstGeom>
        </p:spPr>
      </p:pic>
      <p:pic>
        <p:nvPicPr>
          <p:cNvPr id="7" name="Picture 2" descr="C:\Users\sandr\Downloads\ziel.jpg">
            <a:extLst>
              <a:ext uri="{FF2B5EF4-FFF2-40B4-BE49-F238E27FC236}">
                <a16:creationId xmlns:a16="http://schemas.microsoft.com/office/drawing/2014/main" id="{1C186361-3C39-4340-B1AF-9BA00E71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90494" y="4329713"/>
            <a:ext cx="2024223" cy="2024223"/>
          </a:xfrm>
          <a:prstGeom prst="rect">
            <a:avLst/>
          </a:prstGeom>
          <a:noFill/>
        </p:spPr>
      </p:pic>
      <p:sp>
        <p:nvSpPr>
          <p:cNvPr id="8" name="Würfel 7">
            <a:extLst>
              <a:ext uri="{FF2B5EF4-FFF2-40B4-BE49-F238E27FC236}">
                <a16:creationId xmlns:a16="http://schemas.microsoft.com/office/drawing/2014/main" id="{1D8CF1B3-2F3D-4E33-A7D5-47CD500223AE}"/>
              </a:ext>
            </a:extLst>
          </p:cNvPr>
          <p:cNvSpPr/>
          <p:nvPr/>
        </p:nvSpPr>
        <p:spPr>
          <a:xfrm>
            <a:off x="856152" y="4376568"/>
            <a:ext cx="2098611" cy="2058831"/>
          </a:xfrm>
          <a:prstGeom prst="cube">
            <a:avLst>
              <a:gd name="adj" fmla="val 15637"/>
            </a:avLst>
          </a:prstGeom>
          <a:solidFill>
            <a:srgbClr val="FFFF00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 </a:t>
            </a:r>
            <a:r>
              <a:rPr lang="de-CH" b="1" dirty="0">
                <a:solidFill>
                  <a:srgbClr val="5C2884"/>
                </a:solidFill>
              </a:rPr>
              <a:t>Struktur-</a:t>
            </a:r>
            <a:r>
              <a:rPr lang="de-CH" b="1" dirty="0" err="1">
                <a:solidFill>
                  <a:srgbClr val="5C2884"/>
                </a:solidFill>
              </a:rPr>
              <a:t>bausteine</a:t>
            </a:r>
            <a:endParaRPr lang="de-CH" b="1" dirty="0">
              <a:solidFill>
                <a:srgbClr val="5C2884"/>
              </a:solidFill>
            </a:endParaRPr>
          </a:p>
        </p:txBody>
      </p:sp>
      <p:sp>
        <p:nvSpPr>
          <p:cNvPr id="9" name="Würfel 8">
            <a:extLst>
              <a:ext uri="{FF2B5EF4-FFF2-40B4-BE49-F238E27FC236}">
                <a16:creationId xmlns:a16="http://schemas.microsoft.com/office/drawing/2014/main" id="{A398A961-A2FE-470A-9AFC-F208D04D9A71}"/>
              </a:ext>
            </a:extLst>
          </p:cNvPr>
          <p:cNvSpPr/>
          <p:nvPr/>
        </p:nvSpPr>
        <p:spPr>
          <a:xfrm>
            <a:off x="3487271" y="4282860"/>
            <a:ext cx="2139724" cy="2152539"/>
          </a:xfrm>
          <a:prstGeom prst="cube">
            <a:avLst>
              <a:gd name="adj" fmla="val 15637"/>
            </a:avLst>
          </a:prstGeom>
          <a:solidFill>
            <a:srgbClr val="92D050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 </a:t>
            </a:r>
            <a:r>
              <a:rPr lang="de-CH" b="1" dirty="0">
                <a:solidFill>
                  <a:srgbClr val="5C2884"/>
                </a:solidFill>
              </a:rPr>
              <a:t>Inhalts-</a:t>
            </a:r>
            <a:r>
              <a:rPr lang="de-CH" b="1" dirty="0" err="1">
                <a:solidFill>
                  <a:srgbClr val="5C2884"/>
                </a:solidFill>
              </a:rPr>
              <a:t>bausteine</a:t>
            </a:r>
            <a:endParaRPr lang="de-CH" b="1" dirty="0">
              <a:solidFill>
                <a:srgbClr val="5C2884"/>
              </a:solidFill>
            </a:endParaRPr>
          </a:p>
        </p:txBody>
      </p:sp>
      <p:sp>
        <p:nvSpPr>
          <p:cNvPr id="10" name="Würfel 9">
            <a:extLst>
              <a:ext uri="{FF2B5EF4-FFF2-40B4-BE49-F238E27FC236}">
                <a16:creationId xmlns:a16="http://schemas.microsoft.com/office/drawing/2014/main" id="{CCE9BA4A-3371-4EDA-A019-D2B8071266A4}"/>
              </a:ext>
            </a:extLst>
          </p:cNvPr>
          <p:cNvSpPr/>
          <p:nvPr/>
        </p:nvSpPr>
        <p:spPr>
          <a:xfrm>
            <a:off x="6312200" y="4329713"/>
            <a:ext cx="2139724" cy="2058831"/>
          </a:xfrm>
          <a:prstGeom prst="cube">
            <a:avLst>
              <a:gd name="adj" fmla="val 15637"/>
            </a:avLst>
          </a:prstGeom>
          <a:solidFill>
            <a:schemeClr val="bg2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 </a:t>
            </a:r>
            <a:r>
              <a:rPr lang="de-CH" b="1" dirty="0">
                <a:solidFill>
                  <a:srgbClr val="5C2884"/>
                </a:solidFill>
              </a:rPr>
              <a:t>Kompetenz-</a:t>
            </a:r>
            <a:r>
              <a:rPr lang="de-CH" b="1" dirty="0" err="1">
                <a:solidFill>
                  <a:srgbClr val="5C2884"/>
                </a:solidFill>
              </a:rPr>
              <a:t>bausteine</a:t>
            </a:r>
            <a:endParaRPr lang="de-CH" b="1" dirty="0">
              <a:solidFill>
                <a:srgbClr val="5C2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92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7E393-5C6C-9D37-D41C-04BF5B592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D48321-F94D-1852-624A-6F58E894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20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00D2A4-0884-2F53-FAB4-27D1BC54ABC8}"/>
              </a:ext>
            </a:extLst>
          </p:cNvPr>
          <p:cNvSpPr txBox="1"/>
          <p:nvPr/>
        </p:nvSpPr>
        <p:spPr>
          <a:xfrm>
            <a:off x="299610" y="559720"/>
            <a:ext cx="101568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Reflektionsrunde</a:t>
            </a:r>
            <a: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-Blitzlicht:</a:t>
            </a:r>
          </a:p>
          <a:p>
            <a:endParaRPr lang="de-CH" sz="2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 ich eine Antwort auf die Frage: «Welche Bausteine sind relevant, um Thementage und Kurzfortbildungen praxisnah und nachhaltig zu gestalten?»</a:t>
            </a:r>
          </a:p>
          <a:p>
            <a:endParaRPr lang="de-CH" sz="2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Wurden meine Fragen vom Anfang beantwortet?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Ja, es haben sich aber neue Perspektiven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(Fragen)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aufgetan.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Lebenslanges Lernen auch für Praxisbegleitende notwendig. Kollegialer Austausch, Dialog und Teamteaching sind hilfreich.</a:t>
            </a: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nehme ich mit nach Hause?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(Methode: Erntehelfer)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 Energizer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(Musik, Hi, Ha, Ho),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 Methoden: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Wandelhalle, Erntehelfer, Kisten als didaktisches Material etc.,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sind bereits auf einem guten Weg und motiviert, mögliche Struktur-Thementage als AK/BK, Flexibilität/ Dynamik im Denken und Lehren sind notwendig, neue Arbeitsfelder als Praxisbegleitende, Effektivität einfacher Mittel, Struktur der 3 Bausteine, Ideen für eigene Berufspraxis, kollegialer Austausch-gemeinsames Lernen ist elementar, ein hilfreicher Dialog beginnt mit einer guten Frage</a:t>
            </a:r>
          </a:p>
          <a:p>
            <a:pPr marL="342900" indent="-342900">
              <a:buFont typeface="Wingdings" pitchFamily="2" charset="2"/>
              <a:buChar char="v"/>
            </a:pP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431E8D8-3049-DF0E-36E7-16C1255B0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59" y="136526"/>
            <a:ext cx="1442157" cy="1491886"/>
          </a:xfrm>
          <a:prstGeom prst="rect">
            <a:avLst/>
          </a:prstGeom>
        </p:spPr>
      </p:pic>
      <p:pic>
        <p:nvPicPr>
          <p:cNvPr id="7" name="Picture 2" descr="C:\Users\sandr\Downloads\puzzle jonglieren.jpg">
            <a:extLst>
              <a:ext uri="{FF2B5EF4-FFF2-40B4-BE49-F238E27FC236}">
                <a16:creationId xmlns:a16="http://schemas.microsoft.com/office/drawing/2014/main" id="{B0C05BD6-0D55-4C85-8ADE-10517549F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78159" y="2698320"/>
            <a:ext cx="1529398" cy="2688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421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7E393-5C6C-9D37-D41C-04BF5B592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D48321-F94D-1852-624A-6F58E894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21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00D2A4-0884-2F53-FAB4-27D1BC54ABC8}"/>
              </a:ext>
            </a:extLst>
          </p:cNvPr>
          <p:cNvSpPr txBox="1"/>
          <p:nvPr/>
        </p:nvSpPr>
        <p:spPr>
          <a:xfrm>
            <a:off x="299610" y="559720"/>
            <a:ext cx="1157145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Abschlussfoto der Teilnehmenden:</a:t>
            </a:r>
          </a:p>
          <a:p>
            <a:endParaRPr lang="de-CH" sz="2000" b="1" dirty="0">
              <a:solidFill>
                <a:srgbClr val="7C48B3"/>
              </a:solidFill>
            </a:endParaRPr>
          </a:p>
          <a:p>
            <a:endParaRPr lang="de-CH" sz="1200" dirty="0">
              <a:solidFill>
                <a:srgbClr val="7C48B3"/>
              </a:solidFill>
            </a:endParaRPr>
          </a:p>
          <a:p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endParaRPr lang="de-CH" sz="2000" dirty="0">
              <a:solidFill>
                <a:srgbClr val="1BB005"/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431E8D8-3049-DF0E-36E7-16C1255B0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59" y="136526"/>
            <a:ext cx="1442157" cy="149188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723B30F-2CAE-4032-9F9A-CC7A11FE6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r="14221"/>
          <a:stretch/>
        </p:blipFill>
        <p:spPr>
          <a:xfrm>
            <a:off x="371684" y="1289231"/>
            <a:ext cx="9037101" cy="500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76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7E393-5C6C-9D37-D41C-04BF5B592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D48321-F94D-1852-624A-6F58E894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22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00D2A4-0884-2F53-FAB4-27D1BC54ABC8}"/>
              </a:ext>
            </a:extLst>
          </p:cNvPr>
          <p:cNvSpPr txBox="1"/>
          <p:nvPr/>
        </p:nvSpPr>
        <p:spPr>
          <a:xfrm>
            <a:off x="371684" y="515759"/>
            <a:ext cx="1157145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Anhängende Dokumente:</a:t>
            </a: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beispielhafte Ausschreibung von 3 Thementagen, die einen BK bilden (Sandra Ebertus)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Methode Erntehelfer von </a:t>
            </a:r>
            <a:r>
              <a:rPr lang="de-CH" dirty="0" err="1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Orbium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-Harald Gross (empfehlenswerter Didaktiker), Wandelhalle (WBA LB-B)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beispielhafter Themenkurs (Rena </a:t>
            </a:r>
            <a:r>
              <a:rPr lang="de-CH" dirty="0" err="1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Rüdin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4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Perspektive:</a:t>
            </a:r>
            <a:endParaRPr lang="de-CH" sz="28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Dokumentationsblatt für Kurzfortbildungen über den Vorstand in Arbeit</a:t>
            </a:r>
            <a:endParaRPr lang="de-CH" sz="2000" dirty="0">
              <a:solidFill>
                <a:srgbClr val="1BB005"/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431E8D8-3049-DF0E-36E7-16C1255B0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59" y="136526"/>
            <a:ext cx="1442157" cy="1491886"/>
          </a:xfrm>
          <a:prstGeom prst="rect">
            <a:avLst/>
          </a:prstGeom>
        </p:spPr>
      </p:pic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4290CE3B-0B19-4309-864F-3D8B4F1E76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238671"/>
              </p:ext>
            </p:extLst>
          </p:nvPr>
        </p:nvGraphicFramePr>
        <p:xfrm>
          <a:off x="610822" y="4351886"/>
          <a:ext cx="4385258" cy="65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Objekt-Manager-Shellobjekt" showAsIcon="1" r:id="rId5" imgW="1973520" imgH="297000" progId="Package">
                  <p:embed/>
                </p:oleObj>
              </mc:Choice>
              <mc:Fallback>
                <p:oleObj name="Objekt-Manager-Shellobjekt" showAsIcon="1" r:id="rId5" imgW="1973520" imgH="297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822" y="4351886"/>
                        <a:ext cx="4385258" cy="659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970307BA-8987-47E9-9BC3-690711D229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051056"/>
              </p:ext>
            </p:extLst>
          </p:nvPr>
        </p:nvGraphicFramePr>
        <p:xfrm>
          <a:off x="1250259" y="3033653"/>
          <a:ext cx="3106384" cy="623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Objekt-Manager-Shellobjekt" showAsIcon="1" r:id="rId7" imgW="1477440" imgH="297000" progId="Package">
                  <p:embed/>
                </p:oleObj>
              </mc:Choice>
              <mc:Fallback>
                <p:oleObj name="Objekt-Manager-Shellobjekt" showAsIcon="1" r:id="rId7" imgW="1477440" imgH="297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50259" y="3033653"/>
                        <a:ext cx="3106384" cy="623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108A86CE-77CC-46F9-8C91-B303EC7FBA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88577"/>
              </p:ext>
            </p:extLst>
          </p:nvPr>
        </p:nvGraphicFramePr>
        <p:xfrm>
          <a:off x="1690691" y="1715420"/>
          <a:ext cx="2225519" cy="623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Objekt-Manager-Shellobjekt" showAsIcon="1" r:id="rId9" imgW="1058400" imgH="297000" progId="Package">
                  <p:embed/>
                </p:oleObj>
              </mc:Choice>
              <mc:Fallback>
                <p:oleObj name="Objekt-Manager-Shellobjekt" showAsIcon="1" r:id="rId9" imgW="1058400" imgH="297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90691" y="1715420"/>
                        <a:ext cx="2225519" cy="623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A0F3DD18-F7DF-4BB7-B55F-FB68ACDFB1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789573"/>
              </p:ext>
            </p:extLst>
          </p:nvPr>
        </p:nvGraphicFramePr>
        <p:xfrm>
          <a:off x="7605347" y="1690097"/>
          <a:ext cx="2143149" cy="613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Objekt-Manager-Shellobjekt" showAsIcon="1" r:id="rId11" imgW="1036440" imgH="297000" progId="Package">
                  <p:embed/>
                </p:oleObj>
              </mc:Choice>
              <mc:Fallback>
                <p:oleObj name="Objekt-Manager-Shellobjekt" showAsIcon="1" r:id="rId11" imgW="1036440" imgH="297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05347" y="1690097"/>
                        <a:ext cx="2143149" cy="613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0E056701-D94A-4883-B9DE-3689869903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990997"/>
              </p:ext>
            </p:extLst>
          </p:nvPr>
        </p:nvGraphicFramePr>
        <p:xfrm>
          <a:off x="4584454" y="1750952"/>
          <a:ext cx="1930645" cy="552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Objekt-Manager-Shellobjekt" showAsIcon="1" r:id="rId13" imgW="1036440" imgH="297000" progId="Package">
                  <p:embed/>
                </p:oleObj>
              </mc:Choice>
              <mc:Fallback>
                <p:oleObj name="Objekt-Manager-Shellobjekt" showAsIcon="1" r:id="rId13" imgW="1036440" imgH="297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84454" y="1750952"/>
                        <a:ext cx="1930645" cy="552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3BE5EE12-8789-4B04-9AA9-E02032F881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486020"/>
              </p:ext>
            </p:extLst>
          </p:nvPr>
        </p:nvGraphicFramePr>
        <p:xfrm>
          <a:off x="7275545" y="3033652"/>
          <a:ext cx="2802752" cy="623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Objekt-Manager-Shellobjekt" showAsIcon="1" r:id="rId15" imgW="1334160" imgH="297000" progId="Package">
                  <p:embed/>
                </p:oleObj>
              </mc:Choice>
              <mc:Fallback>
                <p:oleObj name="Objekt-Manager-Shellobjekt" showAsIcon="1" r:id="rId15" imgW="1334160" imgH="297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275545" y="3033652"/>
                        <a:ext cx="2802752" cy="623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2637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7E393-5C6C-9D37-D41C-04BF5B592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D48321-F94D-1852-624A-6F58E894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23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00D2A4-0884-2F53-FAB4-27D1BC54ABC8}"/>
              </a:ext>
            </a:extLst>
          </p:cNvPr>
          <p:cNvSpPr txBox="1"/>
          <p:nvPr/>
        </p:nvSpPr>
        <p:spPr>
          <a:xfrm>
            <a:off x="676128" y="609600"/>
            <a:ext cx="894300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Dankeschön!...</a:t>
            </a:r>
          </a:p>
          <a:p>
            <a:endParaRPr lang="de-DE" sz="28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den intensiven und wertschätzenden Fachaustausch zum Konzept!</a:t>
            </a:r>
          </a:p>
          <a:p>
            <a:endParaRPr lang="de-CH" sz="2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Voneinander Lernen und Miteinander Wachsen!</a:t>
            </a:r>
          </a:p>
          <a:p>
            <a:endParaRPr lang="de-CH" sz="2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den gemeinsamen Blick in die Zukunft!</a:t>
            </a:r>
          </a:p>
          <a:p>
            <a:endParaRPr lang="de-CH" sz="2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endParaRPr lang="de-CH" sz="2000" dirty="0">
              <a:solidFill>
                <a:srgbClr val="1BB005"/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431E8D8-3049-DF0E-36E7-16C1255B0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59" y="136526"/>
            <a:ext cx="1442157" cy="1491886"/>
          </a:xfrm>
          <a:prstGeom prst="rect">
            <a:avLst/>
          </a:prstGeom>
        </p:spPr>
      </p:pic>
      <p:pic>
        <p:nvPicPr>
          <p:cNvPr id="8" name="Picture 2" descr="C:\Users\sandr\OneDrive\Bilder\Eigene Aufnahmen\IMG_20170402_163443052.jpg">
            <a:extLst>
              <a:ext uri="{FF2B5EF4-FFF2-40B4-BE49-F238E27FC236}">
                <a16:creationId xmlns:a16="http://schemas.microsoft.com/office/drawing/2014/main" id="{C0F29594-4165-436C-9394-364C8F51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3702"/>
          <a:stretch>
            <a:fillRect/>
          </a:stretch>
        </p:blipFill>
        <p:spPr bwMode="auto">
          <a:xfrm>
            <a:off x="7317225" y="2821958"/>
            <a:ext cx="2112827" cy="3241454"/>
          </a:xfrm>
          <a:prstGeom prst="rect">
            <a:avLst/>
          </a:prstGeom>
          <a:noFill/>
        </p:spPr>
      </p:pic>
      <p:pic>
        <p:nvPicPr>
          <p:cNvPr id="9" name="Grafik 8" descr="Bildergebnis für hand kopf herz">
            <a:extLst>
              <a:ext uri="{FF2B5EF4-FFF2-40B4-BE49-F238E27FC236}">
                <a16:creationId xmlns:a16="http://schemas.microsoft.com/office/drawing/2014/main" id="{BB88B5E4-22BA-40E3-B949-200FDD4F438D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4838" y="3757650"/>
            <a:ext cx="3200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257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3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529303" y="455045"/>
            <a:ext cx="108703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Ziele Teil 1:</a:t>
            </a:r>
            <a:b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24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2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Teilnehmenden</a:t>
            </a:r>
          </a:p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stellen sich anhand einer thematischen Fragestellung der Gruppe vor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erleben einen gemeinsamen Einstieg, welcher für eigene Thementage übertragen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werden kann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(Methode: Erntehelfer, Vorstellungsrunde)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gleichen ihre Kenntnisse zu Strukturkriterien für Thementage mit denen des RC und der Gruppenleitungen 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leiten aus präsentierten Erfolgsgeschichten, bedeutsame Teile für eigene Thementage ab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diskutieren, analysieren und nennen wesentliche Strukturen für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einen Thementag/ Kurzfortbildungen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konstruieren Baustein 1 für Thementage aus den Erkenntnissen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des ersten Teils des gemeinsamen Lernens</a:t>
            </a: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sp>
        <p:nvSpPr>
          <p:cNvPr id="7" name="Würfel 6">
            <a:extLst>
              <a:ext uri="{FF2B5EF4-FFF2-40B4-BE49-F238E27FC236}">
                <a16:creationId xmlns:a16="http://schemas.microsoft.com/office/drawing/2014/main" id="{FDBEAD0C-045F-4E5D-8037-781A09593A63}"/>
              </a:ext>
            </a:extLst>
          </p:cNvPr>
          <p:cNvSpPr/>
          <p:nvPr/>
        </p:nvSpPr>
        <p:spPr>
          <a:xfrm>
            <a:off x="9246302" y="4540598"/>
            <a:ext cx="1812659" cy="1766409"/>
          </a:xfrm>
          <a:prstGeom prst="cube">
            <a:avLst>
              <a:gd name="adj" fmla="val 15637"/>
            </a:avLst>
          </a:prstGeom>
          <a:solidFill>
            <a:srgbClr val="FFFF00"/>
          </a:solidFill>
          <a:ln w="28575">
            <a:solidFill>
              <a:srgbClr val="5C2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 </a:t>
            </a:r>
            <a:r>
              <a:rPr lang="de-CH" b="1" dirty="0">
                <a:solidFill>
                  <a:srgbClr val="5C2884"/>
                </a:solidFill>
              </a:rPr>
              <a:t>Struktur-</a:t>
            </a:r>
            <a:r>
              <a:rPr lang="de-CH" b="1" dirty="0" err="1">
                <a:solidFill>
                  <a:srgbClr val="5C2884"/>
                </a:solidFill>
              </a:rPr>
              <a:t>bausteine</a:t>
            </a:r>
            <a:endParaRPr lang="de-CH" b="1" dirty="0">
              <a:solidFill>
                <a:srgbClr val="5C2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85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87E393-5C6C-9D37-D41C-04BF5B592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D48321-F94D-1852-624A-6F58E8941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4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00D2A4-0884-2F53-FAB4-27D1BC54ABC8}"/>
              </a:ext>
            </a:extLst>
          </p:cNvPr>
          <p:cNvSpPr txBox="1"/>
          <p:nvPr/>
        </p:nvSpPr>
        <p:spPr>
          <a:xfrm>
            <a:off x="640955" y="674400"/>
            <a:ext cx="111501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Exemplarische Fragen der Teilnehmenden</a:t>
            </a:r>
            <a:r>
              <a:rPr lang="de-DE" sz="20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CH" sz="16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Themen eigenen sich für TT? Wie viele sollte man integrieren?</a:t>
            </a:r>
          </a:p>
          <a:p>
            <a:endParaRPr lang="de-CH" sz="16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frei bin ich in der Gestaltung (Thema/ Inhalt/ Methode)?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16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Können Kurzfortbildungen/ Workshops einen TT ergeben?</a:t>
            </a:r>
          </a:p>
          <a:p>
            <a:endParaRPr lang="de-CH" sz="16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sollte ein TT gestaltet sein: Verteilung Theorie und Praxis?</a:t>
            </a:r>
          </a:p>
          <a:p>
            <a:endParaRPr lang="de-CH" sz="16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Methoden sind effektiv?</a:t>
            </a:r>
          </a:p>
          <a:p>
            <a:endParaRPr lang="de-CH" sz="16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wird ein TT angerechnet (Basiskurs/ Aufbaukurs)?</a:t>
            </a:r>
          </a:p>
          <a:p>
            <a:endParaRPr lang="de-CH" sz="16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könnte ein Praxisbeispiel für Ausschreibung und Planung aussehen?</a:t>
            </a:r>
          </a:p>
          <a:p>
            <a:endParaRPr lang="de-CH" sz="16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Voraussetzungen kann ich erwarten? Wie bereite ich vor?</a:t>
            </a:r>
          </a:p>
          <a:p>
            <a:endParaRPr lang="de-CH" sz="16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kann ich Grundlagen sichern? Wie bereite ich nach (Selbststudium)?</a:t>
            </a: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dirty="0">
              <a:solidFill>
                <a:srgbClr val="7C48B3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431E8D8-3049-DF0E-36E7-16C1255B0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61" y="433845"/>
            <a:ext cx="1359984" cy="14068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D8334FC-7B74-8D5B-7A8F-13532C01F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233" y="1991127"/>
            <a:ext cx="3215567" cy="19654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4D8F052-897F-62A3-332D-C74F56F90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8555" y="4205758"/>
            <a:ext cx="745245" cy="2090320"/>
          </a:xfrm>
          <a:prstGeom prst="rect">
            <a:avLst/>
          </a:prstGeom>
          <a:scene3d>
            <a:camera prst="perspectiveFront"/>
            <a:lightRig rig="threePt" dir="t"/>
          </a:scene3d>
          <a:sp3d extrusionH="76200">
            <a:extrusionClr>
              <a:srgbClr val="FECBFF"/>
            </a:extrusionClr>
          </a:sp3d>
        </p:spPr>
      </p:pic>
    </p:spTree>
    <p:extLst>
      <p:ext uri="{BB962C8B-B14F-4D97-AF65-F5344CB8AC3E}">
        <p14:creationId xmlns:p14="http://schemas.microsoft.com/office/powerpoint/2010/main" val="88639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5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529303" y="455045"/>
            <a:ext cx="108703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Notwendigkeit für die Durchführung von </a:t>
            </a: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Thementagen/ Kurzfortbildungen:</a:t>
            </a:r>
          </a:p>
          <a:p>
            <a:endParaRPr lang="de-CH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Aufnahme ins Rahmencurriculum (RC) des IFBS aufgrund der starken Veränderungen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im Arbeitsfeld Pflege, Therapie und Pädagogik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Arbeitnehmende (AN) können immer seltener am Stück vom Arbeitgebenden (AG) freigestellt werden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sind weniger oft motiviert Bildungsangebote in der Freizeit zu nutzen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(Work-Life-Balance)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Basale Nachwuchsakquise auf vielfältigem Weg, Interessierte gewinnen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gezielte, sich aufbauende Bildungsangebote für alle Interessierten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(z.B. 2-4 Workshops geben einen Thementag, 3 Thementage geben einen Basis- oder Aufbaukurs)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Erwartungen des IFBS: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Thementage werden korrekt ausgeschrieben und beworben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Vorgaben des RC werden eingehalten/ offizielle Zertifikate genutzt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können Thementage/Bildungsanfragen nicht übernommen werden,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wird im kollegialen Austausch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(Regionalgruppen etc.) </a:t>
            </a: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Ersatz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gesucht oder ein zeitnaher Ersatztermin angeboten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Ziele: Einrichtungen nachhaltig für das Konzept begeistern, Nachwuchs für die Umsetzung des</a:t>
            </a:r>
          </a:p>
          <a:p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Konzeptes langfristig bilden!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pic>
        <p:nvPicPr>
          <p:cNvPr id="8" name="Picture 3" descr="C:\Users\sandr\Downloads\Stufen.jpg">
            <a:extLst>
              <a:ext uri="{FF2B5EF4-FFF2-40B4-BE49-F238E27FC236}">
                <a16:creationId xmlns:a16="http://schemas.microsoft.com/office/drawing/2014/main" id="{FCCFB5D3-DD1A-4F93-9182-D7D945D8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0595" y="3640045"/>
            <a:ext cx="2566826" cy="1540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7182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6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529303" y="455045"/>
            <a:ext cx="108703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Rahmenbedingungen für die Durchführung </a:t>
            </a: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Thementagen/ Kurzfortbildungen:</a:t>
            </a:r>
          </a:p>
          <a:p>
            <a:endParaRPr lang="de-CH" sz="28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Erwartungen der durchführenden Einrichtung: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 Zahl an Teilnehmenden (TN)/ Einnahmen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aktuelles, praxisrelevantes und korrekt aufbereitetes Thema/Inhalt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(SGB V, SGB XI, BGB, </a:t>
            </a:r>
            <a:r>
              <a:rPr lang="de-CH" sz="1200" dirty="0" err="1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Pflegeberufegesetz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etc.)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(ggf. Input des Dozenten, Was kann ich anbieten? Warum ist dieses Thema relevant?)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Möglichkeit das Thema auszubauen/ fortzusetzen, um zertifizierte Bildungsangebote zu erreichen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zuverlässige Durchführende/ Dozierende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(früher Kontakt, Pünktlichkeit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zufriedene TN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(positive Reflektion/ Außenwirkung)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angemessene Vergütung/ geringe Kosten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pic>
        <p:nvPicPr>
          <p:cNvPr id="5" name="Grafik 4" descr="abb-11-01-qualitaetsstufenmodell-nach-fiechter-und-meier.jpg">
            <a:extLst>
              <a:ext uri="{FF2B5EF4-FFF2-40B4-BE49-F238E27FC236}">
                <a16:creationId xmlns:a16="http://schemas.microsoft.com/office/drawing/2014/main" id="{A31F9CC1-E161-4BDF-A691-3F8BEBB402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3581" y="4788025"/>
            <a:ext cx="5830075" cy="1614930"/>
          </a:xfrm>
          <a:prstGeom prst="rect">
            <a:avLst/>
          </a:prstGeom>
        </p:spPr>
      </p:pic>
      <p:pic>
        <p:nvPicPr>
          <p:cNvPr id="7" name="Grafik 6" descr="SGB-Sozialgesetzbuch-Rentenversicherung-Pflegeversicherung-Grundsicherung-650x434.jpg">
            <a:extLst>
              <a:ext uri="{FF2B5EF4-FFF2-40B4-BE49-F238E27FC236}">
                <a16:creationId xmlns:a16="http://schemas.microsoft.com/office/drawing/2014/main" id="{A7083A47-95CA-4999-87F4-B3F395FEC7C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01438" y="4788025"/>
            <a:ext cx="2276196" cy="15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23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7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529303" y="455045"/>
            <a:ext cx="108703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Rahmenbedingungen für die Durchführung </a:t>
            </a: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Thementagen/ Kurzfortbildungen:</a:t>
            </a:r>
          </a:p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Erwartungen der Arbeitgebenden der TN: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aktuelles, praxisrelevantes und korrekt aufbereitetes Thema/ Inhalt,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der aktuellen Standards entspricht und zu abrechenbaren Leistungen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führt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(«pflegetherapeutisches Arbeiten von im Konzept geschultem Personal über PPR2 abrechenbar»,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Integration der NES,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Förderung der individuellen Handlungskompetenz mit dem Konzept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im beruflichen Setting des 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zuverlässige Durchführung, ggf. frühzeitige Absage oder Ersatztermine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Termine, die gut in die Dienstplangestaltung einsetzbar sind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(Einzeltermine aller 1-3 Monate verteilt)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zufriedene TN/ Arbeitnehmende, die anschließend motiviert sind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mit den Inhalten zu arbeiten oder diese im Team zu teilen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geringe, klar vereinbarte Kosten</a:t>
            </a: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pic>
        <p:nvPicPr>
          <p:cNvPr id="5" name="Picture 2" descr="C:\Users\sandr\Downloads\netz und hände.jpg">
            <a:extLst>
              <a:ext uri="{FF2B5EF4-FFF2-40B4-BE49-F238E27FC236}">
                <a16:creationId xmlns:a16="http://schemas.microsoft.com/office/drawing/2014/main" id="{E1E501D4-3895-4430-AD84-3C1D4E12A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496" y="2886480"/>
            <a:ext cx="2798669" cy="2192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6415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8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529303" y="455045"/>
            <a:ext cx="1087030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Rahmenbedingungen für die Durchführung </a:t>
            </a: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Thementagen/ Kurzfortbildungen:</a:t>
            </a:r>
          </a:p>
          <a:p>
            <a:endParaRPr lang="de-CH" sz="28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Erwartungen der Teilnehmenden: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aktuelles, praxisrelevantes, korrekt aufbereitetes Thema/Inhalt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abwechslungsreicher, lernunterstützender Methodeneinsatz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verständliche Inhalte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 von Fertigkeiten/Technik, die individuell praxisorientiert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eingesetzt werden können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Transparenz über den Ablauf und weiterführende Bildungsangebote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(Unterstützung der individuellen Lernentwicklung, Anrechnung der Inhalte, ggf. fehlende Inhalte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individuelle nachschulen)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zuverlässige Durchführung, ggf. frühzeitige Absage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oder Ersatztermine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geringe Kosten, wenn diese privat getragen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Termine/Formen, die gut in die Dienstplangestaltung/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den individuellen Alltag integrierbar sind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Möglichkeit für Rückfragen bzw. weiteren Kontakt (Praxisbesuch)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pic>
        <p:nvPicPr>
          <p:cNvPr id="5" name="Picture 4" descr="C:\Users\sandr\Downloads\Tierische Bildung.jpg">
            <a:extLst>
              <a:ext uri="{FF2B5EF4-FFF2-40B4-BE49-F238E27FC236}">
                <a16:creationId xmlns:a16="http://schemas.microsoft.com/office/drawing/2014/main" id="{A4EB1FD2-F541-45AF-A5FF-E4777FD2B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13249"/>
          <a:stretch/>
        </p:blipFill>
        <p:spPr bwMode="auto">
          <a:xfrm>
            <a:off x="7925833" y="3429000"/>
            <a:ext cx="4055359" cy="2613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409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FCEF-D8C1-DE7B-A681-20EA27EA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642F27-9861-1474-D74C-C1982CC60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11C08-BA15-E542-BD87-4F8BDF0A9896}" type="slidenum">
              <a:rPr lang="de-DE" smtClean="0"/>
              <a:t>9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A466CD9-3E42-110B-DB42-003B7486A0FC}"/>
              </a:ext>
            </a:extLst>
          </p:cNvPr>
          <p:cNvSpPr txBox="1"/>
          <p:nvPr/>
        </p:nvSpPr>
        <p:spPr>
          <a:xfrm>
            <a:off x="529303" y="455045"/>
            <a:ext cx="108703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0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Rahmenbedingungen für die Durchführung </a:t>
            </a:r>
          </a:p>
          <a:p>
            <a:r>
              <a:rPr lang="de-CH" sz="2400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Thementagen/ Kurzfortbildungen:</a:t>
            </a:r>
          </a:p>
          <a:p>
            <a:endParaRPr lang="de-CH" sz="2800" b="1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b="1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Erwartungen der durchführenden Dozierenden/ Praxisbegleitenden: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sicherer Kontakt mit der durchführenden Einrichtung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(TN-Zahl, vorhandene Räumlichkeiten/ Medien, zuverlässige und zeitnahe Vergütung nach fester Vereinbarung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motivierte, vollzählige Teilnehmende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angemessene Gruppengröße </a:t>
            </a:r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(ggf. mit Rücksprache)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erarbeitetes Wissen und Handling im Sinne des Konzeptes 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nachhaltig teilen/ Teilnehmende für das Konzept begeistern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Unterstützung seitens des IFBS, der Regionalgruppen oder</a:t>
            </a:r>
          </a:p>
          <a:p>
            <a:r>
              <a:rPr lang="de-CH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im kollegialen Dialog zur Durchführung von Thementagen </a:t>
            </a:r>
          </a:p>
          <a:p>
            <a:r>
              <a:rPr lang="de-CH" sz="1200" dirty="0">
                <a:solidFill>
                  <a:srgbClr val="7C48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(Hol- und Bringschuld)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000" dirty="0">
              <a:solidFill>
                <a:srgbClr val="7C48B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798125F-32D7-C730-778D-861B70A8B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13" y="455045"/>
            <a:ext cx="1400287" cy="1448572"/>
          </a:xfrm>
          <a:prstGeom prst="rect">
            <a:avLst/>
          </a:prstGeom>
        </p:spPr>
      </p:pic>
      <p:pic>
        <p:nvPicPr>
          <p:cNvPr id="5" name="Picture 2" descr="C:\Users\sandr\Downloads\Ueberforderung.png">
            <a:extLst>
              <a:ext uri="{FF2B5EF4-FFF2-40B4-BE49-F238E27FC236}">
                <a16:creationId xmlns:a16="http://schemas.microsoft.com/office/drawing/2014/main" id="{43CE55B7-B66F-46E6-A88C-1A5099C3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6133" y="3104451"/>
            <a:ext cx="3594291" cy="2395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36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2393</Words>
  <Application>Microsoft Office PowerPoint</Application>
  <PresentationFormat>Breitbild</PresentationFormat>
  <Paragraphs>440</Paragraphs>
  <Slides>23</Slides>
  <Notes>23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</vt:lpstr>
      <vt:lpstr>Paket</vt:lpstr>
      <vt:lpstr>  Internationale  Fach- und Klausurtagung  „Voneinander Lernen-Miteinander Wachsen“  des IFBS Basale Stimulation®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Kontaktpersonen zum Rahmencurriculum  und Bildungsfragen: (Homepage des IFBS) </vt:lpstr>
      <vt:lpstr>PowerPoint-Präsentation</vt:lpstr>
      <vt:lpstr> Best Practice Erfolgsgeschichten: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Internationale Förderverein Basale Stimulation e.V.</dc:title>
  <dc:creator>Ruedin Rena W.BSCBPTZBB.2001</dc:creator>
  <cp:lastModifiedBy>Sandra Ebertus</cp:lastModifiedBy>
  <cp:revision>143</cp:revision>
  <cp:lastPrinted>2024-11-14T02:15:38Z</cp:lastPrinted>
  <dcterms:created xsi:type="dcterms:W3CDTF">2021-12-08T14:18:52Z</dcterms:created>
  <dcterms:modified xsi:type="dcterms:W3CDTF">2025-06-17T14:25:52Z</dcterms:modified>
</cp:coreProperties>
</file>